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1" r:id="rId3"/>
    <p:sldId id="260" r:id="rId4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858" autoAdjust="0"/>
  </p:normalViewPr>
  <p:slideViewPr>
    <p:cSldViewPr>
      <p:cViewPr>
        <p:scale>
          <a:sx n="58" d="100"/>
          <a:sy n="58" d="100"/>
        </p:scale>
        <p:origin x="2582" y="77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9D4AB156-507C-4342-ADD0-AF66B2FA7BC3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3EB8112-252D-4F3B-9EAF-0B89C2116B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5378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4F370-6C95-4C23-BD64-18BB05FE7FBF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BE78-E5C1-4308-8062-329939FDCF1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7176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4F370-6C95-4C23-BD64-18BB05FE7FBF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BE78-E5C1-4308-8062-329939FDCF1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5459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4F370-6C95-4C23-BD64-18BB05FE7FBF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BE78-E5C1-4308-8062-329939FDCF1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313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4F370-6C95-4C23-BD64-18BB05FE7FBF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BE78-E5C1-4308-8062-329939FDCF1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394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4F370-6C95-4C23-BD64-18BB05FE7FBF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BE78-E5C1-4308-8062-329939FDCF1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414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4F370-6C95-4C23-BD64-18BB05FE7FBF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BE78-E5C1-4308-8062-329939FDCF1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8279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4F370-6C95-4C23-BD64-18BB05FE7FBF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BE78-E5C1-4308-8062-329939FDCF1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87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4F370-6C95-4C23-BD64-18BB05FE7FBF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BE78-E5C1-4308-8062-329939FDCF1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0262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4F370-6C95-4C23-BD64-18BB05FE7FBF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BE78-E5C1-4308-8062-329939FDCF1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4F370-6C95-4C23-BD64-18BB05FE7FBF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BE78-E5C1-4308-8062-329939FDCF1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5891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4F370-6C95-4C23-BD64-18BB05FE7FBF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BE78-E5C1-4308-8062-329939FDCF1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911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4F370-6C95-4C23-BD64-18BB05FE7FBF}" type="datetimeFigureOut">
              <a:rPr lang="en-GB" smtClean="0"/>
              <a:t>13/09/2023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6BE78-E5C1-4308-8062-329939FDCF1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237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28B771B-474B-5257-4E6C-28811871A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15368"/>
              </p:ext>
            </p:extLst>
          </p:nvPr>
        </p:nvGraphicFramePr>
        <p:xfrm>
          <a:off x="0" y="0"/>
          <a:ext cx="6858000" cy="9168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95545549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8686789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83938574"/>
                    </a:ext>
                  </a:extLst>
                </a:gridCol>
              </a:tblGrid>
              <a:tr h="13463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solidFill>
                            <a:srgbClr val="00B050"/>
                          </a:solidFill>
                        </a:rPr>
                        <a:t>DNA Crosslinks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200" dirty="0">
                        <a:solidFill>
                          <a:srgbClr val="00B050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2000" b="1" dirty="0">
                          <a:solidFill>
                            <a:srgbClr val="00B050"/>
                          </a:solidFill>
                        </a:rPr>
                        <a:t>CISPLATIN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2000" b="1" dirty="0">
                        <a:solidFill>
                          <a:srgbClr val="00B050"/>
                        </a:solidFill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GB" sz="1000" dirty="0">
                          <a:solidFill>
                            <a:srgbClr val="00B050"/>
                          </a:solidFill>
                        </a:rPr>
                        <a:t>RESHAP. RGDP. VTDPACE.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DNA Crosslinks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CARMUSTINE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BEAM auto</a:t>
                      </a:r>
                      <a:endParaRPr lang="en-GB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Unknown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PROCARBAZINE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BEACOPP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132026"/>
                  </a:ext>
                </a:extLst>
              </a:tr>
              <a:tr h="14944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Alkylator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CYCLOPHOSPHAMIDE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RCHOP RCHOEP RCVP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Alkylator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MELPHALAN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Melphalan auto. VMP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Alkylator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DACARBAZINE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ABVD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740298"/>
                  </a:ext>
                </a:extLst>
              </a:tr>
              <a:tr h="14944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Alkylator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THIOTEPA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MATRIX. Allo HSCT conditioning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Alkylator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IFOSFAMIDE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RCODOXM-RIVAC RICE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Alkylator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CHLORAMBUCIL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O-C R-C 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626603"/>
                  </a:ext>
                </a:extLst>
              </a:tr>
              <a:tr h="14944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Anthracycline - intercalator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DAUNORUBICIN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</a:t>
                      </a:r>
                      <a:endParaRPr lang="en-GB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Anthracycline - intercalator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DOXORUBICIN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ADRIAMYCIN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ABVD RCHOP RCODOXM VTDPACE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Anthracycline - intercalator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IDARUBICIN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AIDA FLAG-IDA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595339"/>
                  </a:ext>
                </a:extLst>
              </a:tr>
              <a:tr h="15113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DNA strand breaks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BLEOMYCIN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ABVD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Inhibits microtubules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VINBLASTINE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ABVD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Topoisomerase 2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ETOPOSIDE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RCHOEP RCODOXM/RIVAC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129433"/>
                  </a:ext>
                </a:extLst>
              </a:tr>
              <a:tr h="15206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Steroid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PREDNISOLONE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RCHOP RCVP VMP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All trans retinoic acid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ATRA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AIDA. ATRA + 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Steroid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DEXAMETHASONE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AML induction RGDP VTDPACE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233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283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28B771B-474B-5257-4E6C-28811871A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946698"/>
              </p:ext>
            </p:extLst>
          </p:nvPr>
        </p:nvGraphicFramePr>
        <p:xfrm>
          <a:off x="0" y="-1"/>
          <a:ext cx="6858000" cy="9176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95545549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8686789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83938574"/>
                    </a:ext>
                  </a:extLst>
                </a:gridCol>
              </a:tblGrid>
              <a:tr h="14926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solidFill>
                            <a:srgbClr val="00B0F0"/>
                          </a:solidFill>
                        </a:rPr>
                        <a:t>Nucleoside analogue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200" dirty="0">
                        <a:solidFill>
                          <a:srgbClr val="00B0F0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2000" b="1" dirty="0">
                          <a:solidFill>
                            <a:srgbClr val="00B0F0"/>
                          </a:solidFill>
                        </a:rPr>
                        <a:t>AZACYTIDINE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2000" b="1" dirty="0">
                        <a:solidFill>
                          <a:srgbClr val="00B0F0"/>
                        </a:solidFill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GB" sz="1000" dirty="0">
                          <a:solidFill>
                            <a:srgbClr val="00B0F0"/>
                          </a:solidFill>
                        </a:rPr>
                        <a:t>Single agent. Ven-aza.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Nucleoside analogue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CLADRABINE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Nucleoside analogue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GEMCITABINE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RGDP.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132026"/>
                  </a:ext>
                </a:extLst>
              </a:tr>
              <a:tr h="1537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Inhibits purine synthesis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6-MERCAPTOPURINE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ALL induction / consolidation / maintenance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Inhibits deoxynucleotide production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HYDROXYCARBAMIDE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DNA polymerase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CYTARABINE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 FLAG-IDA RICE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776564"/>
                  </a:ext>
                </a:extLst>
              </a:tr>
              <a:tr h="14926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DNA polymerase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FLUDARABINE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FLAG-IDA FCR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Antifolate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METHOTREXATE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MATRIX R-CODOX-M-R-IVAC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Breaks down asparagine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PEGASPARGASE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ALL induction. DDGP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740298"/>
                  </a:ext>
                </a:extLst>
              </a:tr>
              <a:tr h="14926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Proteasome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IXAZOMIB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Ixa-len-dex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Proteasome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CARFILZOMIB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Carf-dex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Proteasome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BORTEZOMIB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VELCADE</a:t>
                      </a: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DVD MVP Panbordex VCD VTD VTDPACE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626603"/>
                  </a:ext>
                </a:extLst>
              </a:tr>
              <a:tr h="16362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Unknown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POMALIDOMIDE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Pom-dex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Anti-angiogenic. Activates apoptosis. Anti IL6.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THALIDOMIDE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MPT VTD VTD-PACE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Anti-angiogenic. Activates apoptosis. Anti IL6.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LENALIDOMIDE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Len-dex Ixa-len-dex</a:t>
                      </a:r>
                      <a:endParaRPr lang="en-GB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595339"/>
                  </a:ext>
                </a:extLst>
              </a:tr>
              <a:tr h="14926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Activates p53 -&gt; apoptosis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BENDAMUSTINE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endParaRPr lang="en-GB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Inhibits cell cycle regulation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PANOBINOSTAT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Pan-bor-dex</a:t>
                      </a:r>
                      <a:endParaRPr lang="en-GB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Inhibits microtubules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VINCRISTINE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RCHOP RCODOXM RCVP REPOCH</a:t>
                      </a:r>
                      <a:endParaRPr lang="en-GB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12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5772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28B771B-474B-5257-4E6C-28811871A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00053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95545549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8686789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83938574"/>
                    </a:ext>
                  </a:extLst>
                </a:gridCol>
              </a:tblGrid>
              <a:tr h="15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Anti CD20 Antibody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RITUXIMAB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RCHOP RCODOXM RCVP RIVAC…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Anti CD33 Antibody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MYLOTARG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GEMTUZUMAB</a:t>
                      </a: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 + Mylotarg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Anti CD38 Antibody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DARATUMAMAB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DVD. 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132026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Anti CD52 Antibody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ALEMTUZUMAB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Anti CD20 Antibody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OBINUTUZUMAB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O-Ven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BTK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ACALABRUTINIB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776564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BCR-ABL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IMATINIB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BTK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IBRUTINIB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BCL2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VENETOCLAX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O-Ven R-Ven Ven-aza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740298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FLT3 antagonist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MIDOSTAURIN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With DA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JAK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RUXOLITINIB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JAK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FEDRATINIB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626603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Multiple TK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PONATINIB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BCR-ABL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BOSUTINIB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BCR-ABL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NILOTINIB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595339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BCR-ABL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DASATINIB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Inhibits JAK-STAT pathway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PEG-INTERFERON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PI3K inhibitor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IDELALISIB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Single agent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12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023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333</Words>
  <Application>Microsoft Office PowerPoint</Application>
  <PresentationFormat>On-screen Show (4:3)</PresentationFormat>
  <Paragraphs>272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Holmes, Sophie</dc:creator>
  <cp:lastModifiedBy>Sophie Holmes</cp:lastModifiedBy>
  <cp:revision>33</cp:revision>
  <cp:lastPrinted>2023-02-09T19:06:51Z</cp:lastPrinted>
  <dcterms:created xsi:type="dcterms:W3CDTF">2023-02-09T18:39:20Z</dcterms:created>
  <dcterms:modified xsi:type="dcterms:W3CDTF">2023-09-13T09:01:55Z</dcterms:modified>
</cp:coreProperties>
</file>